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94660"/>
  </p:normalViewPr>
  <p:slideViewPr>
    <p:cSldViewPr snapToGrid="0">
      <p:cViewPr varScale="1">
        <p:scale>
          <a:sx n="70" d="100"/>
          <a:sy n="70" d="100"/>
        </p:scale>
        <p:origin x="73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E5DFFD-F15E-42E9-B0C3-BF4599558B62}" type="datetimeFigureOut">
              <a:rPr lang="ru-RU" smtClean="0"/>
              <a:t>10.03.2017</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1C55AA-866B-47B5-831C-83F5BC116654}" type="slidenum">
              <a:rPr lang="ru-RU" smtClean="0"/>
              <a:t>‹#›</a:t>
            </a:fld>
            <a:endParaRPr lang="ru-RU"/>
          </a:p>
        </p:txBody>
      </p:sp>
    </p:spTree>
    <p:extLst>
      <p:ext uri="{BB962C8B-B14F-4D97-AF65-F5344CB8AC3E}">
        <p14:creationId xmlns:p14="http://schemas.microsoft.com/office/powerpoint/2010/main" val="170335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F1C55AA-866B-47B5-831C-83F5BC116654}" type="slidenum">
              <a:rPr lang="ru-RU" smtClean="0"/>
              <a:t>1</a:t>
            </a:fld>
            <a:endParaRPr lang="ru-RU"/>
          </a:p>
        </p:txBody>
      </p:sp>
    </p:spTree>
    <p:extLst>
      <p:ext uri="{BB962C8B-B14F-4D97-AF65-F5344CB8AC3E}">
        <p14:creationId xmlns:p14="http://schemas.microsoft.com/office/powerpoint/2010/main" val="163790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5DEBF82B-F22E-43F1-85AE-D527A6A0768B}" type="datetimeFigureOut">
              <a:rPr lang="ru-RU" smtClean="0"/>
              <a:t>10.03.2017</a:t>
            </a:fld>
            <a:endParaRPr lang="ru-RU"/>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ru-RU"/>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26F25AB9-2087-4D84-B26A-1C994C130752}" type="slidenum">
              <a:rPr lang="ru-RU" smtClean="0"/>
              <a:t>‹#›</a:t>
            </a:fld>
            <a:endParaRPr lang="ru-RU"/>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7922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DEBF82B-F22E-43F1-85AE-D527A6A0768B}" type="datetimeFigureOut">
              <a:rPr lang="ru-RU" smtClean="0"/>
              <a:t>10.03.2017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6F25AB9-2087-4D84-B26A-1C994C130752}" type="slidenum">
              <a:rPr lang="ru-RU" smtClean="0"/>
              <a:t>‹#›</a:t>
            </a:fld>
            <a:endParaRPr lang="ru-RU"/>
          </a:p>
        </p:txBody>
      </p:sp>
    </p:spTree>
    <p:extLst>
      <p:ext uri="{BB962C8B-B14F-4D97-AF65-F5344CB8AC3E}">
        <p14:creationId xmlns:p14="http://schemas.microsoft.com/office/powerpoint/2010/main" val="2458248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DEBF82B-F22E-43F1-85AE-D527A6A0768B}" type="datetimeFigureOut">
              <a:rPr lang="ru-RU" smtClean="0"/>
              <a:t>10.03.2017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6F25AB9-2087-4D84-B26A-1C994C130752}" type="slidenum">
              <a:rPr lang="ru-RU" smtClean="0"/>
              <a:t>‹#›</a:t>
            </a:fld>
            <a:endParaRPr lang="ru-RU"/>
          </a:p>
        </p:txBody>
      </p:sp>
    </p:spTree>
    <p:extLst>
      <p:ext uri="{BB962C8B-B14F-4D97-AF65-F5344CB8AC3E}">
        <p14:creationId xmlns:p14="http://schemas.microsoft.com/office/powerpoint/2010/main" val="2110064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DEBF82B-F22E-43F1-85AE-D527A6A0768B}" type="datetimeFigureOut">
              <a:rPr lang="ru-RU" smtClean="0"/>
              <a:t>10.03.2017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6F25AB9-2087-4D84-B26A-1C994C130752}" type="slidenum">
              <a:rPr lang="ru-RU" smtClean="0"/>
              <a:t>‹#›</a:t>
            </a:fld>
            <a:endParaRPr lang="ru-RU"/>
          </a:p>
        </p:txBody>
      </p:sp>
    </p:spTree>
    <p:extLst>
      <p:ext uri="{BB962C8B-B14F-4D97-AF65-F5344CB8AC3E}">
        <p14:creationId xmlns:p14="http://schemas.microsoft.com/office/powerpoint/2010/main" val="4196544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DEBF82B-F22E-43F1-85AE-D527A6A0768B}" type="datetimeFigureOut">
              <a:rPr lang="ru-RU" smtClean="0"/>
              <a:t>10.03.2017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6F25AB9-2087-4D84-B26A-1C994C130752}" type="slidenum">
              <a:rPr lang="ru-RU" smtClean="0"/>
              <a:t>‹#›</a:t>
            </a:fld>
            <a:endParaRPr lang="ru-RU"/>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2567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DEBF82B-F22E-43F1-85AE-D527A6A0768B}" type="datetimeFigureOut">
              <a:rPr lang="ru-RU" smtClean="0"/>
              <a:t>10.03.2017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6F25AB9-2087-4D84-B26A-1C994C130752}" type="slidenum">
              <a:rPr lang="ru-RU" smtClean="0"/>
              <a:t>‹#›</a:t>
            </a:fld>
            <a:endParaRPr lang="ru-RU"/>
          </a:p>
        </p:txBody>
      </p:sp>
    </p:spTree>
    <p:extLst>
      <p:ext uri="{BB962C8B-B14F-4D97-AF65-F5344CB8AC3E}">
        <p14:creationId xmlns:p14="http://schemas.microsoft.com/office/powerpoint/2010/main" val="971068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DEBF82B-F22E-43F1-85AE-D527A6A0768B}" type="datetimeFigureOut">
              <a:rPr lang="ru-RU" smtClean="0"/>
              <a:t>10.03.2017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6F25AB9-2087-4D84-B26A-1C994C130752}" type="slidenum">
              <a:rPr lang="ru-RU" smtClean="0"/>
              <a:t>‹#›</a:t>
            </a:fld>
            <a:endParaRPr lang="ru-RU"/>
          </a:p>
        </p:txBody>
      </p:sp>
    </p:spTree>
    <p:extLst>
      <p:ext uri="{BB962C8B-B14F-4D97-AF65-F5344CB8AC3E}">
        <p14:creationId xmlns:p14="http://schemas.microsoft.com/office/powerpoint/2010/main" val="28950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DEBF82B-F22E-43F1-85AE-D527A6A0768B}" type="datetimeFigureOut">
              <a:rPr lang="ru-RU" smtClean="0"/>
              <a:t>10.03.2017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6F25AB9-2087-4D84-B26A-1C994C130752}" type="slidenum">
              <a:rPr lang="ru-RU" smtClean="0"/>
              <a:t>‹#›</a:t>
            </a:fld>
            <a:endParaRPr lang="ru-RU"/>
          </a:p>
        </p:txBody>
      </p:sp>
    </p:spTree>
    <p:extLst>
      <p:ext uri="{BB962C8B-B14F-4D97-AF65-F5344CB8AC3E}">
        <p14:creationId xmlns:p14="http://schemas.microsoft.com/office/powerpoint/2010/main" val="3836260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EBF82B-F22E-43F1-85AE-D527A6A0768B}" type="datetimeFigureOut">
              <a:rPr lang="ru-RU" smtClean="0"/>
              <a:t>10.03.2017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6F25AB9-2087-4D84-B26A-1C994C130752}" type="slidenum">
              <a:rPr lang="ru-RU" smtClean="0"/>
              <a:t>‹#›</a:t>
            </a:fld>
            <a:endParaRPr lang="ru-RU"/>
          </a:p>
        </p:txBody>
      </p:sp>
    </p:spTree>
    <p:extLst>
      <p:ext uri="{BB962C8B-B14F-4D97-AF65-F5344CB8AC3E}">
        <p14:creationId xmlns:p14="http://schemas.microsoft.com/office/powerpoint/2010/main" val="3874391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ru-RU" smtClean="0"/>
              <a:t>Образец заголовка</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DEBF82B-F22E-43F1-85AE-D527A6A0768B}" type="datetimeFigureOut">
              <a:rPr lang="ru-RU" smtClean="0"/>
              <a:t>10.03.2017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6F25AB9-2087-4D84-B26A-1C994C130752}" type="slidenum">
              <a:rPr lang="ru-RU" smtClean="0"/>
              <a:t>‹#›</a:t>
            </a:fld>
            <a:endParaRPr lang="ru-RU"/>
          </a:p>
        </p:txBody>
      </p:sp>
    </p:spTree>
    <p:extLst>
      <p:ext uri="{BB962C8B-B14F-4D97-AF65-F5344CB8AC3E}">
        <p14:creationId xmlns:p14="http://schemas.microsoft.com/office/powerpoint/2010/main" val="243336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DEBF82B-F22E-43F1-85AE-D527A6A0768B}" type="datetimeFigureOut">
              <a:rPr lang="ru-RU" smtClean="0"/>
              <a:t>10.03.2017</a:t>
            </a:fld>
            <a:endParaRPr lang="ru-RU"/>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F25AB9-2087-4D84-B26A-1C994C130752}" type="slidenum">
              <a:rPr lang="ru-RU" smtClean="0"/>
              <a:t>‹#›</a:t>
            </a:fld>
            <a:endParaRPr lang="ru-RU"/>
          </a:p>
        </p:txBody>
      </p:sp>
    </p:spTree>
    <p:extLst>
      <p:ext uri="{BB962C8B-B14F-4D97-AF65-F5344CB8AC3E}">
        <p14:creationId xmlns:p14="http://schemas.microsoft.com/office/powerpoint/2010/main" val="1598696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5DEBF82B-F22E-43F1-85AE-D527A6A0768B}" type="datetimeFigureOut">
              <a:rPr lang="ru-RU" smtClean="0"/>
              <a:t>10.03.2017</a:t>
            </a:fld>
            <a:endParaRPr lang="ru-RU"/>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ru-RU"/>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26F25AB9-2087-4D84-B26A-1C994C130752}" type="slidenum">
              <a:rPr lang="ru-RU" smtClean="0"/>
              <a:t>‹#›</a:t>
            </a:fld>
            <a:endParaRPr lang="ru-RU"/>
          </a:p>
        </p:txBody>
      </p:sp>
    </p:spTree>
    <p:extLst>
      <p:ext uri="{BB962C8B-B14F-4D97-AF65-F5344CB8AC3E}">
        <p14:creationId xmlns:p14="http://schemas.microsoft.com/office/powerpoint/2010/main" val="1815673243"/>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zhonga.ru/chinese-russian/%E5%9C%9F%E8%B1%86/i3l4q"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smtClean="0">
                <a:solidFill>
                  <a:srgbClr val="FF0000"/>
                </a:solidFill>
              </a:rPr>
              <a:t>Chinese life </a:t>
            </a:r>
            <a:endParaRPr lang="ru-RU" dirty="0">
              <a:solidFill>
                <a:srgbClr val="FF0000"/>
              </a:solidFill>
            </a:endParaRPr>
          </a:p>
        </p:txBody>
      </p:sp>
      <p:sp>
        <p:nvSpPr>
          <p:cNvPr id="3" name="Подзаголовок 2"/>
          <p:cNvSpPr>
            <a:spLocks noGrp="1"/>
          </p:cNvSpPr>
          <p:nvPr>
            <p:ph type="subTitle" idx="1"/>
          </p:nvPr>
        </p:nvSpPr>
        <p:spPr/>
        <p:txBody>
          <a:bodyPr>
            <a:normAutofit/>
          </a:bodyPr>
          <a:lstStyle/>
          <a:p>
            <a:r>
              <a:rPr lang="ja-JP" altLang="en-US" sz="4000" dirty="0">
                <a:solidFill>
                  <a:srgbClr val="FF0000"/>
                </a:solidFill>
              </a:rPr>
              <a:t>乌鲁木齐 </a:t>
            </a:r>
            <a:r>
              <a:rPr lang="en-US" sz="4000" dirty="0" err="1" smtClean="0">
                <a:solidFill>
                  <a:srgbClr val="FF0000"/>
                </a:solidFill>
              </a:rPr>
              <a:t>wūlǔmùqí</a:t>
            </a:r>
            <a:endParaRPr lang="en-US" sz="4000" dirty="0">
              <a:solidFill>
                <a:srgbClr val="FF0000"/>
              </a:solidFill>
            </a:endParaRPr>
          </a:p>
        </p:txBody>
      </p:sp>
    </p:spTree>
    <p:extLst>
      <p:ext uri="{BB962C8B-B14F-4D97-AF65-F5344CB8AC3E}">
        <p14:creationId xmlns:p14="http://schemas.microsoft.com/office/powerpoint/2010/main" val="21265211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3441" y="267501"/>
            <a:ext cx="9875520" cy="1356360"/>
          </a:xfrm>
        </p:spPr>
        <p:txBody>
          <a:bodyPr/>
          <a:lstStyle/>
          <a:p>
            <a:pPr algn="ctr"/>
            <a:r>
              <a:rPr lang="en-US" i="1" dirty="0" smtClean="0">
                <a:solidFill>
                  <a:srgbClr val="0070C0"/>
                </a:solidFill>
              </a:rPr>
              <a:t>First </a:t>
            </a:r>
            <a:r>
              <a:rPr lang="en-US" i="1" dirty="0" smtClean="0">
                <a:solidFill>
                  <a:srgbClr val="0070C0"/>
                </a:solidFill>
              </a:rPr>
              <a:t>impression</a:t>
            </a:r>
            <a:r>
              <a:rPr lang="ru-RU" i="1" dirty="0"/>
              <a:t/>
            </a:r>
            <a:br>
              <a:rPr lang="ru-RU" i="1" dirty="0"/>
            </a:br>
            <a:endParaRPr lang="ru-RU" i="1"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9725" y="267501"/>
            <a:ext cx="3516574" cy="3516574"/>
          </a:xfrm>
          <a:prstGeom prst="rect">
            <a:avLst/>
          </a:prstGeom>
        </p:spPr>
      </p:pic>
      <p:sp>
        <p:nvSpPr>
          <p:cNvPr id="3" name="Объект 2"/>
          <p:cNvSpPr>
            <a:spLocks noGrp="1"/>
          </p:cNvSpPr>
          <p:nvPr>
            <p:ph idx="1"/>
          </p:nvPr>
        </p:nvSpPr>
        <p:spPr>
          <a:xfrm>
            <a:off x="342330" y="945681"/>
            <a:ext cx="8178422" cy="5530754"/>
          </a:xfrm>
        </p:spPr>
        <p:txBody>
          <a:bodyPr>
            <a:normAutofit fontScale="85000" lnSpcReduction="20000"/>
          </a:bodyPr>
          <a:lstStyle/>
          <a:p>
            <a:pPr marL="0" indent="457200" algn="just">
              <a:lnSpc>
                <a:spcPct val="120000"/>
              </a:lnSpc>
              <a:spcBef>
                <a:spcPts val="0"/>
              </a:spcBef>
              <a:buNone/>
            </a:pPr>
            <a:r>
              <a:rPr lang="en-US" sz="2000" dirty="0" smtClean="0">
                <a:solidFill>
                  <a:schemeClr val="tx1"/>
                </a:solidFill>
              </a:rPr>
              <a:t>Today </a:t>
            </a:r>
            <a:r>
              <a:rPr lang="en-US" sz="2000" dirty="0">
                <a:solidFill>
                  <a:schemeClr val="tx1"/>
                </a:solidFill>
              </a:rPr>
              <a:t>is my first day in China. Now I have a feeling that I don’t understand what happens with me. It’s like a moment of sleeping. I can’t imagine that I will come back home only in 4 months.. Nevertheless, it’s the truth, so I should spend my time with maximum benefits. </a:t>
            </a:r>
            <a:endParaRPr lang="ru-RU" sz="2000" dirty="0">
              <a:solidFill>
                <a:schemeClr val="tx1"/>
              </a:solidFill>
            </a:endParaRPr>
          </a:p>
          <a:p>
            <a:pPr marL="0" indent="457200" algn="just">
              <a:lnSpc>
                <a:spcPct val="120000"/>
              </a:lnSpc>
              <a:spcBef>
                <a:spcPts val="0"/>
              </a:spcBef>
              <a:buNone/>
            </a:pPr>
            <a:r>
              <a:rPr lang="en-US" sz="2000" dirty="0">
                <a:solidFill>
                  <a:schemeClr val="tx1"/>
                </a:solidFill>
              </a:rPr>
              <a:t> I would like starting describing my life with the apartment: I live in a dormitory for foreign students in a single room, it’s quite comfortable. I have a bed, a chair, 2 desks, a big cupboard, my own restroom, warm water and central heating.</a:t>
            </a:r>
            <a:endParaRPr lang="ru-RU" sz="2000" dirty="0">
              <a:solidFill>
                <a:schemeClr val="tx1"/>
              </a:solidFill>
            </a:endParaRPr>
          </a:p>
          <a:p>
            <a:pPr marL="0" indent="457200" algn="just">
              <a:lnSpc>
                <a:spcPct val="120000"/>
              </a:lnSpc>
              <a:spcBef>
                <a:spcPts val="0"/>
              </a:spcBef>
              <a:buNone/>
            </a:pPr>
            <a:r>
              <a:rPr lang="en-US" sz="2000" dirty="0">
                <a:solidFill>
                  <a:schemeClr val="tx1"/>
                </a:solidFill>
              </a:rPr>
              <a:t>Truly speaking it’s a really hard to live alone in China, as there aren’t people who can speak Russian, and only one person who understands English. Furthermore my Chinese vocabulary isn’t very wide, for instance I can’t solve problems with Internet without someone’s help.  However, I surrounded by such a kind people!!! The man who is responsible for foreign students is </a:t>
            </a:r>
            <a:r>
              <a:rPr lang="en-US" sz="2000" dirty="0" err="1">
                <a:solidFill>
                  <a:schemeClr val="tx1"/>
                </a:solidFill>
              </a:rPr>
              <a:t>Ghalip</a:t>
            </a:r>
            <a:r>
              <a:rPr lang="en-US" sz="2000" dirty="0">
                <a:solidFill>
                  <a:schemeClr val="tx1"/>
                </a:solidFill>
              </a:rPr>
              <a:t>. He does his best to help me! Moreover, I have two bodies (boys in their 20s) who guide me for the first time.  In addition, other Chinese are quite friendly and helpful.</a:t>
            </a:r>
            <a:endParaRPr lang="ru-RU" sz="2000" dirty="0">
              <a:solidFill>
                <a:schemeClr val="tx1"/>
              </a:solidFill>
            </a:endParaRPr>
          </a:p>
          <a:p>
            <a:pPr marL="0" indent="457200" algn="just">
              <a:lnSpc>
                <a:spcPct val="120000"/>
              </a:lnSpc>
              <a:spcBef>
                <a:spcPts val="0"/>
              </a:spcBef>
              <a:buNone/>
            </a:pPr>
            <a:r>
              <a:rPr lang="en-US" sz="2000" dirty="0">
                <a:solidFill>
                  <a:schemeClr val="tx1"/>
                </a:solidFill>
              </a:rPr>
              <a:t>Today I had a small walk by the territory of University, after that guys invited me to have a dinner. In spite of the fact that I’m not a big fan of Chinese food, they were succeeded to find really tasty potatoes with meat! Then we went to the police station to register as a foreigner and legal live in the territory of China. In evening </a:t>
            </a:r>
            <a:r>
              <a:rPr lang="en-US" sz="2000" dirty="0" err="1">
                <a:solidFill>
                  <a:schemeClr val="tx1"/>
                </a:solidFill>
              </a:rPr>
              <a:t>Ghalip</a:t>
            </a:r>
            <a:r>
              <a:rPr lang="en-US" sz="2000" dirty="0">
                <a:solidFill>
                  <a:schemeClr val="tx1"/>
                </a:solidFill>
              </a:rPr>
              <a:t> with his 3 cousins invited me to the bowling and we spent really good time.</a:t>
            </a:r>
            <a:endParaRPr lang="ru-RU" sz="2000" dirty="0">
              <a:solidFill>
                <a:schemeClr val="tx1"/>
              </a:solidFill>
            </a:endParaRPr>
          </a:p>
          <a:p>
            <a:pPr marL="0" indent="457200" algn="just">
              <a:lnSpc>
                <a:spcPct val="120000"/>
              </a:lnSpc>
              <a:spcBef>
                <a:spcPts val="0"/>
              </a:spcBef>
              <a:buNone/>
            </a:pPr>
            <a:r>
              <a:rPr lang="en-US" sz="2000" dirty="0">
                <a:solidFill>
                  <a:schemeClr val="tx1"/>
                </a:solidFill>
              </a:rPr>
              <a:t>I hope I’ll have a lot of positive days in that country.</a:t>
            </a:r>
            <a:endParaRPr lang="ru-RU" sz="2000" dirty="0">
              <a:solidFill>
                <a:schemeClr val="tx1"/>
              </a:solidFill>
            </a:endParaRPr>
          </a:p>
          <a:p>
            <a:pPr marL="0" indent="457200" algn="just">
              <a:lnSpc>
                <a:spcPct val="120000"/>
              </a:lnSpc>
              <a:spcBef>
                <a:spcPts val="0"/>
              </a:spcBef>
              <a:buNone/>
            </a:pPr>
            <a:endParaRPr lang="ru-RU" dirty="0">
              <a:solidFill>
                <a:schemeClr val="tx1"/>
              </a:solidFill>
            </a:endParaRPr>
          </a:p>
        </p:txBody>
      </p:sp>
      <p:pic>
        <p:nvPicPr>
          <p:cNvPr id="10" name="Рисунок 9"/>
          <p:cNvPicPr>
            <a:picLocks noChangeAspect="1"/>
          </p:cNvPicPr>
          <p:nvPr/>
        </p:nvPicPr>
        <p:blipFill rotWithShape="1">
          <a:blip r:embed="rId3" cstate="print">
            <a:extLst>
              <a:ext uri="{28A0092B-C50C-407E-A947-70E740481C1C}">
                <a14:useLocalDpi xmlns:a14="http://schemas.microsoft.com/office/drawing/2010/main" val="0"/>
              </a:ext>
            </a:extLst>
          </a:blip>
          <a:srcRect r="11180"/>
          <a:stretch/>
        </p:blipFill>
        <p:spPr>
          <a:xfrm rot="5400000">
            <a:off x="8844881" y="3993629"/>
            <a:ext cx="2634725" cy="2215617"/>
          </a:xfrm>
          <a:prstGeom prst="rect">
            <a:avLst/>
          </a:prstGeom>
        </p:spPr>
      </p:pic>
    </p:spTree>
    <p:extLst>
      <p:ext uri="{BB962C8B-B14F-4D97-AF65-F5344CB8AC3E}">
        <p14:creationId xmlns:p14="http://schemas.microsoft.com/office/powerpoint/2010/main" val="12255631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2010" y="213815"/>
            <a:ext cx="11477767" cy="1356360"/>
          </a:xfrm>
        </p:spPr>
        <p:txBody>
          <a:bodyPr>
            <a:normAutofit/>
          </a:bodyPr>
          <a:lstStyle/>
          <a:p>
            <a:pPr algn="ctr"/>
            <a:r>
              <a:rPr lang="en-US" sz="4000" i="1" dirty="0" smtClean="0">
                <a:solidFill>
                  <a:srgbClr val="0070C0"/>
                </a:solidFill>
              </a:rPr>
              <a:t>Who doesn’t learn Chinese that doesn’t eat </a:t>
            </a:r>
            <a:endParaRPr lang="ru-RU" sz="4000" dirty="0"/>
          </a:p>
        </p:txBody>
      </p:sp>
      <p:sp>
        <p:nvSpPr>
          <p:cNvPr id="3" name="Объект 2"/>
          <p:cNvSpPr>
            <a:spLocks noGrp="1"/>
          </p:cNvSpPr>
          <p:nvPr>
            <p:ph idx="1"/>
          </p:nvPr>
        </p:nvSpPr>
        <p:spPr>
          <a:xfrm>
            <a:off x="444017" y="1283571"/>
            <a:ext cx="7765574" cy="5199115"/>
          </a:xfrm>
        </p:spPr>
        <p:txBody>
          <a:bodyPr>
            <a:normAutofit fontScale="77500" lnSpcReduction="20000"/>
          </a:bodyPr>
          <a:lstStyle/>
          <a:p>
            <a:pPr marL="0" indent="457200" algn="just">
              <a:lnSpc>
                <a:spcPct val="120000"/>
              </a:lnSpc>
              <a:spcBef>
                <a:spcPts val="0"/>
              </a:spcBef>
              <a:buNone/>
            </a:pPr>
            <a:r>
              <a:rPr lang="en-US" sz="2900" dirty="0">
                <a:solidFill>
                  <a:schemeClr val="tx1"/>
                </a:solidFill>
              </a:rPr>
              <a:t>Today I understand that the best way to learn Chinese is to live in China without Russian friends. As the majority of Chinese can’t speak English and Russian of course too. Therefore, if you have a problem you should solve it using Chinese language. And it’s a great chance to quickly learn foreign language. </a:t>
            </a:r>
            <a:endParaRPr lang="ru-RU" sz="2900" dirty="0">
              <a:solidFill>
                <a:schemeClr val="tx1"/>
              </a:solidFill>
            </a:endParaRPr>
          </a:p>
          <a:p>
            <a:pPr marL="0" indent="457200" algn="just">
              <a:lnSpc>
                <a:spcPct val="120000"/>
              </a:lnSpc>
              <a:spcBef>
                <a:spcPts val="0"/>
              </a:spcBef>
              <a:buNone/>
            </a:pPr>
            <a:r>
              <a:rPr lang="en-US" sz="2900" dirty="0">
                <a:solidFill>
                  <a:schemeClr val="tx1"/>
                </a:solidFill>
              </a:rPr>
              <a:t>For instance, there isn’t menu with pictures in Chinese cafes. That way if you want to eat you should translate hieroglyphs at first. </a:t>
            </a:r>
            <a:endParaRPr lang="ru-RU" sz="2900" dirty="0">
              <a:solidFill>
                <a:schemeClr val="tx1"/>
              </a:solidFill>
            </a:endParaRPr>
          </a:p>
          <a:p>
            <a:pPr marL="0" indent="457200" algn="just">
              <a:lnSpc>
                <a:spcPct val="120000"/>
              </a:lnSpc>
              <a:spcBef>
                <a:spcPts val="0"/>
              </a:spcBef>
              <a:buNone/>
            </a:pPr>
            <a:r>
              <a:rPr lang="en-US" sz="2900" dirty="0">
                <a:solidFill>
                  <a:schemeClr val="tx1"/>
                </a:solidFill>
              </a:rPr>
              <a:t>When today I entered in the café I had seen two words that I had learned </a:t>
            </a:r>
            <a:r>
              <a:rPr lang="en-US" sz="2900" dirty="0">
                <a:solidFill>
                  <a:schemeClr val="tx1"/>
                </a:solidFill>
              </a:rPr>
              <a:t>(</a:t>
            </a:r>
            <a:r>
              <a:rPr lang="ja-JP" altLang="en-US" sz="2900" dirty="0">
                <a:solidFill>
                  <a:schemeClr val="tx1"/>
                </a:solidFill>
                <a:hlinkClick r:id="rId2"/>
              </a:rPr>
              <a:t>土豆</a:t>
            </a:r>
            <a:r>
              <a:rPr lang="en-US" altLang="ja-JP" sz="2900" dirty="0">
                <a:solidFill>
                  <a:schemeClr val="tx1"/>
                </a:solidFill>
              </a:rPr>
              <a:t>, </a:t>
            </a:r>
            <a:r>
              <a:rPr lang="ja-JP" altLang="en-US" sz="2900" dirty="0">
                <a:solidFill>
                  <a:schemeClr val="tx1"/>
                </a:solidFill>
              </a:rPr>
              <a:t>面</a:t>
            </a:r>
            <a:r>
              <a:rPr lang="ru-RU" altLang="ja-JP" sz="2900" dirty="0">
                <a:solidFill>
                  <a:srgbClr val="FF0000"/>
                </a:solidFill>
              </a:rPr>
              <a:t> </a:t>
            </a:r>
            <a:r>
              <a:rPr lang="en-US" sz="2900" dirty="0">
                <a:solidFill>
                  <a:schemeClr val="tx1"/>
                </a:solidFill>
              </a:rPr>
              <a:t>).  </a:t>
            </a:r>
            <a:r>
              <a:rPr lang="en-US" sz="2900" dirty="0">
                <a:solidFill>
                  <a:schemeClr val="tx1"/>
                </a:solidFill>
              </a:rPr>
              <a:t>I ordered potato and </a:t>
            </a:r>
            <a:r>
              <a:rPr lang="en-US" sz="2900" dirty="0" smtClean="0">
                <a:solidFill>
                  <a:schemeClr val="tx1"/>
                </a:solidFill>
              </a:rPr>
              <a:t>noodles. </a:t>
            </a:r>
            <a:r>
              <a:rPr lang="en-US" sz="2900" dirty="0">
                <a:solidFill>
                  <a:schemeClr val="tx1"/>
                </a:solidFill>
              </a:rPr>
              <a:t>Truly speaking it wasn’t very delicious: very spicy. But after that I took photos of all </a:t>
            </a:r>
            <a:r>
              <a:rPr lang="en-US" sz="2900" dirty="0" smtClean="0">
                <a:solidFill>
                  <a:schemeClr val="tx1"/>
                </a:solidFill>
              </a:rPr>
              <a:t>menu</a:t>
            </a:r>
            <a:r>
              <a:rPr lang="ru-RU" sz="2900" dirty="0" smtClean="0">
                <a:solidFill>
                  <a:schemeClr val="tx1"/>
                </a:solidFill>
              </a:rPr>
              <a:t>, </a:t>
            </a:r>
            <a:r>
              <a:rPr lang="en-US" sz="2900" dirty="0" smtClean="0">
                <a:solidFill>
                  <a:schemeClr val="tx1"/>
                </a:solidFill>
              </a:rPr>
              <a:t>translate it in </a:t>
            </a:r>
            <a:r>
              <a:rPr lang="en-US" sz="2900" dirty="0">
                <a:solidFill>
                  <a:schemeClr val="tx1"/>
                </a:solidFill>
              </a:rPr>
              <a:t>my room and </a:t>
            </a:r>
            <a:r>
              <a:rPr lang="en-US" sz="2900" dirty="0">
                <a:solidFill>
                  <a:schemeClr val="tx1"/>
                </a:solidFill>
              </a:rPr>
              <a:t>learn new words</a:t>
            </a:r>
            <a:r>
              <a:rPr lang="en-US" sz="2900" dirty="0">
                <a:solidFill>
                  <a:schemeClr val="tx1"/>
                </a:solidFill>
              </a:rPr>
              <a:t>:</a:t>
            </a:r>
          </a:p>
          <a:p>
            <a:pPr marL="457200" indent="-457200" algn="just">
              <a:lnSpc>
                <a:spcPct val="120000"/>
              </a:lnSpc>
              <a:spcBef>
                <a:spcPts val="0"/>
              </a:spcBef>
            </a:pPr>
            <a:r>
              <a:rPr lang="ja-JP" altLang="en-US" sz="2800" dirty="0">
                <a:solidFill>
                  <a:schemeClr val="tx1"/>
                </a:solidFill>
              </a:rPr>
              <a:t>沙琪玛 </a:t>
            </a:r>
            <a:r>
              <a:rPr lang="en-US" sz="2800" dirty="0" err="1">
                <a:solidFill>
                  <a:schemeClr val="tx1"/>
                </a:solidFill>
              </a:rPr>
              <a:t>shāqímǎ</a:t>
            </a:r>
            <a:r>
              <a:rPr lang="en-US" sz="2800" dirty="0">
                <a:solidFill>
                  <a:schemeClr val="tx1"/>
                </a:solidFill>
              </a:rPr>
              <a:t> </a:t>
            </a:r>
            <a:r>
              <a:rPr lang="en-US" sz="2800" dirty="0" smtClean="0">
                <a:solidFill>
                  <a:schemeClr val="tx1"/>
                </a:solidFill>
              </a:rPr>
              <a:t>– Chinese sweets like puffed rice</a:t>
            </a:r>
            <a:endParaRPr lang="ru-RU" sz="2800" dirty="0">
              <a:solidFill>
                <a:schemeClr val="tx1"/>
              </a:solidFill>
            </a:endParaRPr>
          </a:p>
          <a:p>
            <a:pPr marL="457200" indent="-457200" algn="just">
              <a:lnSpc>
                <a:spcPct val="120000"/>
              </a:lnSpc>
              <a:spcBef>
                <a:spcPts val="0"/>
              </a:spcBef>
            </a:pPr>
            <a:r>
              <a:rPr lang="ja-JP" altLang="en-US" sz="2800" dirty="0">
                <a:solidFill>
                  <a:schemeClr val="tx1"/>
                </a:solidFill>
              </a:rPr>
              <a:t>茄</a:t>
            </a:r>
            <a:r>
              <a:rPr lang="ja-JP" altLang="en-US" sz="2800" dirty="0">
                <a:solidFill>
                  <a:schemeClr val="tx1"/>
                </a:solidFill>
              </a:rPr>
              <a:t>子 </a:t>
            </a:r>
            <a:r>
              <a:rPr lang="en-US" altLang="ja-JP" sz="2800" dirty="0" err="1" smtClean="0">
                <a:solidFill>
                  <a:schemeClr val="tx1"/>
                </a:solidFill>
              </a:rPr>
              <a:t>qiézi</a:t>
            </a:r>
            <a:r>
              <a:rPr lang="en-US" altLang="ja-JP" sz="2800" dirty="0" smtClean="0">
                <a:solidFill>
                  <a:schemeClr val="tx1"/>
                </a:solidFill>
              </a:rPr>
              <a:t> - eggplant</a:t>
            </a:r>
            <a:endParaRPr lang="en-US" altLang="ja-JP" sz="2800" dirty="0">
              <a:solidFill>
                <a:schemeClr val="tx1"/>
              </a:solidFill>
            </a:endParaRPr>
          </a:p>
          <a:p>
            <a:pPr marL="457200" indent="-457200" algn="just">
              <a:lnSpc>
                <a:spcPct val="120000"/>
              </a:lnSpc>
              <a:spcBef>
                <a:spcPts val="0"/>
              </a:spcBef>
            </a:pPr>
            <a:r>
              <a:rPr lang="ja-JP" altLang="en-US" sz="2800" dirty="0">
                <a:solidFill>
                  <a:schemeClr val="tx1"/>
                </a:solidFill>
              </a:rPr>
              <a:t>葱 </a:t>
            </a:r>
            <a:r>
              <a:rPr lang="en-US" sz="2800" dirty="0" err="1" smtClean="0">
                <a:solidFill>
                  <a:schemeClr val="tx1"/>
                </a:solidFill>
              </a:rPr>
              <a:t>cōng</a:t>
            </a:r>
            <a:r>
              <a:rPr lang="en-US" sz="2800" dirty="0" smtClean="0">
                <a:solidFill>
                  <a:schemeClr val="tx1"/>
                </a:solidFill>
              </a:rPr>
              <a:t> - onion</a:t>
            </a:r>
            <a:endParaRPr lang="ja-JP" altLang="en-US" sz="2800" dirty="0">
              <a:solidFill>
                <a:schemeClr val="tx1"/>
              </a:solidFill>
            </a:endParaRPr>
          </a:p>
          <a:p>
            <a:pPr marL="457200" indent="-457200" algn="just">
              <a:lnSpc>
                <a:spcPct val="120000"/>
              </a:lnSpc>
              <a:spcBef>
                <a:spcPts val="0"/>
              </a:spcBef>
            </a:pPr>
            <a:endParaRPr lang="en-US" altLang="ja-JP" sz="2900" dirty="0" smtClean="0">
              <a:solidFill>
                <a:schemeClr val="tx1"/>
              </a:solidFill>
            </a:endParaRPr>
          </a:p>
          <a:p>
            <a:pPr marL="457200" indent="-457200" algn="just">
              <a:lnSpc>
                <a:spcPct val="120000"/>
              </a:lnSpc>
              <a:spcBef>
                <a:spcPts val="0"/>
              </a:spcBef>
            </a:pPr>
            <a:endParaRPr lang="ja-JP" altLang="en-US" sz="2900" dirty="0">
              <a:solidFill>
                <a:schemeClr val="tx1"/>
              </a:solidFill>
            </a:endParaRPr>
          </a:p>
          <a:p>
            <a:pPr marL="457200" indent="-457200" algn="just">
              <a:lnSpc>
                <a:spcPct val="120000"/>
              </a:lnSpc>
              <a:spcBef>
                <a:spcPts val="0"/>
              </a:spcBef>
            </a:pPr>
            <a:endParaRPr lang="ru-RU" sz="2900" dirty="0">
              <a:solidFill>
                <a:schemeClr val="tx1"/>
              </a:solidFill>
            </a:endParaRPr>
          </a:p>
          <a:p>
            <a:endParaRPr lang="ru-RU" dirty="0"/>
          </a:p>
        </p:txBody>
      </p:sp>
      <p:pic>
        <p:nvPicPr>
          <p:cNvPr id="4" name="Рисунок 3"/>
          <p:cNvPicPr>
            <a:picLocks noChangeAspect="1"/>
          </p:cNvPicPr>
          <p:nvPr/>
        </p:nvPicPr>
        <p:blipFill rotWithShape="1">
          <a:blip r:embed="rId3" cstate="print">
            <a:extLst>
              <a:ext uri="{28A0092B-C50C-407E-A947-70E740481C1C}">
                <a14:useLocalDpi xmlns:a14="http://schemas.microsoft.com/office/drawing/2010/main" val="0"/>
              </a:ext>
            </a:extLst>
          </a:blip>
          <a:srcRect l="7782" t="4456" r="12641" b="-1785"/>
          <a:stretch/>
        </p:blipFill>
        <p:spPr>
          <a:xfrm rot="5400000">
            <a:off x="8043550" y="1449612"/>
            <a:ext cx="3839555" cy="3507473"/>
          </a:xfrm>
          <a:prstGeom prst="rect">
            <a:avLst/>
          </a:prstGeom>
        </p:spPr>
      </p:pic>
      <p:pic>
        <p:nvPicPr>
          <p:cNvPr id="5" name="Рисунок 4"/>
          <p:cNvPicPr>
            <a:picLocks noChangeAspect="1"/>
          </p:cNvPicPr>
          <p:nvPr/>
        </p:nvPicPr>
        <p:blipFill rotWithShape="1">
          <a:blip r:embed="rId4" cstate="print">
            <a:extLst>
              <a:ext uri="{28A0092B-C50C-407E-A947-70E740481C1C}">
                <a14:useLocalDpi xmlns:a14="http://schemas.microsoft.com/office/drawing/2010/main" val="0"/>
              </a:ext>
            </a:extLst>
          </a:blip>
          <a:srcRect l="8955" t="621" r="3682" b="-1"/>
          <a:stretch/>
        </p:blipFill>
        <p:spPr>
          <a:xfrm rot="5400000">
            <a:off x="8136523" y="4377431"/>
            <a:ext cx="2242911" cy="1905708"/>
          </a:xfrm>
          <a:prstGeom prst="rect">
            <a:avLst/>
          </a:prstGeom>
        </p:spPr>
      </p:pic>
    </p:spTree>
    <p:extLst>
      <p:ext uri="{BB962C8B-B14F-4D97-AF65-F5344CB8AC3E}">
        <p14:creationId xmlns:p14="http://schemas.microsoft.com/office/powerpoint/2010/main" val="8271980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6793" y="-101833"/>
            <a:ext cx="2255292" cy="1356360"/>
          </a:xfrm>
        </p:spPr>
        <p:txBody>
          <a:bodyPr/>
          <a:lstStyle/>
          <a:p>
            <a:r>
              <a:rPr lang="en-US" dirty="0" smtClean="0">
                <a:solidFill>
                  <a:srgbClr val="0070C0"/>
                </a:solidFill>
              </a:rPr>
              <a:t> </a:t>
            </a:r>
            <a:r>
              <a:rPr lang="en-US" i="1" dirty="0" smtClean="0">
                <a:solidFill>
                  <a:srgbClr val="0070C0"/>
                </a:solidFill>
              </a:rPr>
              <a:t>Study</a:t>
            </a:r>
            <a:endParaRPr lang="ru-RU" dirty="0"/>
          </a:p>
        </p:txBody>
      </p:sp>
      <p:sp>
        <p:nvSpPr>
          <p:cNvPr id="3" name="Объект 2"/>
          <p:cNvSpPr>
            <a:spLocks noGrp="1"/>
          </p:cNvSpPr>
          <p:nvPr>
            <p:ph idx="1"/>
          </p:nvPr>
        </p:nvSpPr>
        <p:spPr>
          <a:xfrm>
            <a:off x="419586" y="926790"/>
            <a:ext cx="4609275" cy="5230505"/>
          </a:xfrm>
        </p:spPr>
        <p:txBody>
          <a:bodyPr>
            <a:noAutofit/>
          </a:bodyPr>
          <a:lstStyle/>
          <a:p>
            <a:pPr marL="45720" indent="0">
              <a:buNone/>
            </a:pPr>
            <a:r>
              <a:rPr lang="en-US" dirty="0">
                <a:solidFill>
                  <a:schemeClr val="tx1"/>
                </a:solidFill>
              </a:rPr>
              <a:t>I really like the process of studying Chinese in China because I can practice language all the time, and sometimes I even don’t have a choice  - I need to speak. My group consists of me, the woman from Germany, man from the USA and guys from Kyrgyzstan</a:t>
            </a:r>
            <a:r>
              <a:rPr lang="ru-RU" dirty="0">
                <a:solidFill>
                  <a:schemeClr val="tx1"/>
                </a:solidFill>
              </a:rPr>
              <a:t> </a:t>
            </a:r>
            <a:r>
              <a:rPr lang="en-US" dirty="0">
                <a:solidFill>
                  <a:schemeClr val="tx1"/>
                </a:solidFill>
              </a:rPr>
              <a:t>and Ukraine. All of them are nice people.</a:t>
            </a:r>
          </a:p>
          <a:p>
            <a:pPr marL="45720" indent="0">
              <a:buNone/>
            </a:pPr>
            <a:r>
              <a:rPr lang="en-US" dirty="0">
                <a:solidFill>
                  <a:schemeClr val="tx1"/>
                </a:solidFill>
              </a:rPr>
              <a:t> Because of different language that we have we prefer mostly speaking English and Chinese. Therefore now I have a problem</a:t>
            </a:r>
            <a:r>
              <a:rPr lang="ru-RU" dirty="0">
                <a:solidFill>
                  <a:schemeClr val="tx1"/>
                </a:solidFill>
              </a:rPr>
              <a:t>: </a:t>
            </a:r>
            <a:r>
              <a:rPr lang="en-US" dirty="0">
                <a:solidFill>
                  <a:schemeClr val="tx1"/>
                </a:solidFill>
              </a:rPr>
              <a:t>sometimes languages mix In my head  as I need to speak two foreign languages simultaneously. </a:t>
            </a:r>
            <a:r>
              <a:rPr lang="en-US" dirty="0">
                <a:solidFill>
                  <a:schemeClr val="tx1"/>
                </a:solidFill>
              </a:rPr>
              <a:t>And </a:t>
            </a:r>
            <a:r>
              <a:rPr lang="en-US" dirty="0" smtClean="0">
                <a:solidFill>
                  <a:schemeClr val="tx1"/>
                </a:solidFill>
              </a:rPr>
              <a:t> </a:t>
            </a:r>
            <a:r>
              <a:rPr lang="en-US" dirty="0">
                <a:solidFill>
                  <a:schemeClr val="tx1"/>
                </a:solidFill>
              </a:rPr>
              <a:t>often at first I remember a Chinese word or phrase</a:t>
            </a:r>
            <a:r>
              <a:rPr lang="ru-RU" dirty="0">
                <a:solidFill>
                  <a:schemeClr val="tx1"/>
                </a:solidFill>
              </a:rPr>
              <a:t>.</a:t>
            </a:r>
            <a:endParaRPr lang="en-US" dirty="0">
              <a:solidFill>
                <a:schemeClr val="tx1"/>
              </a:solidFill>
            </a:endParaRPr>
          </a:p>
          <a:p>
            <a:pPr marL="45720" indent="0">
              <a:buNone/>
            </a:pPr>
            <a:endParaRPr lang="ru-RU" dirty="0">
              <a:solidFill>
                <a:schemeClr val="tx1"/>
              </a:solidFill>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20466" y="708822"/>
            <a:ext cx="3793238" cy="2833221"/>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0466" y="3742408"/>
            <a:ext cx="3671943" cy="2742624"/>
          </a:xfrm>
          <a:prstGeom prst="rect">
            <a:avLst/>
          </a:prstGeom>
        </p:spPr>
      </p:pic>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994620" y="3566043"/>
            <a:ext cx="3350847" cy="2502793"/>
          </a:xfrm>
          <a:prstGeom prst="rect">
            <a:avLst/>
          </a:prstGeom>
        </p:spPr>
      </p:pic>
      <p:sp>
        <p:nvSpPr>
          <p:cNvPr id="10" name="Прямоугольник 9"/>
          <p:cNvSpPr/>
          <p:nvPr/>
        </p:nvSpPr>
        <p:spPr>
          <a:xfrm>
            <a:off x="9256433" y="217322"/>
            <a:ext cx="1521304" cy="523220"/>
          </a:xfrm>
          <a:prstGeom prst="rect">
            <a:avLst/>
          </a:prstGeom>
        </p:spPr>
        <p:txBody>
          <a:bodyPr wrap="square">
            <a:spAutoFit/>
          </a:bodyPr>
          <a:lstStyle/>
          <a:p>
            <a:r>
              <a:rPr lang="ja-JP" altLang="en-US" sz="2800" b="1" dirty="0">
                <a:solidFill>
                  <a:srgbClr val="7030A0"/>
                </a:solidFill>
                <a:latin typeface="Helvetica Neue"/>
              </a:rPr>
              <a:t>学生证</a:t>
            </a:r>
            <a:endParaRPr lang="ja-JP" altLang="en-US" sz="2800" b="1" i="0" dirty="0">
              <a:solidFill>
                <a:srgbClr val="7030A0"/>
              </a:solidFill>
              <a:effectLst/>
              <a:latin typeface="Helvetica Neue"/>
            </a:endParaRPr>
          </a:p>
        </p:txBody>
      </p:sp>
      <p:sp>
        <p:nvSpPr>
          <p:cNvPr id="11" name="Прямоугольник 10"/>
          <p:cNvSpPr/>
          <p:nvPr/>
        </p:nvSpPr>
        <p:spPr>
          <a:xfrm>
            <a:off x="6218637" y="2703540"/>
            <a:ext cx="902811" cy="523220"/>
          </a:xfrm>
          <a:prstGeom prst="rect">
            <a:avLst/>
          </a:prstGeom>
        </p:spPr>
        <p:txBody>
          <a:bodyPr wrap="none">
            <a:spAutoFit/>
          </a:bodyPr>
          <a:lstStyle/>
          <a:p>
            <a:r>
              <a:rPr lang="ja-JP" altLang="en-US" sz="2800" dirty="0">
                <a:solidFill>
                  <a:srgbClr val="7030A0"/>
                </a:solidFill>
                <a:latin typeface="Helvetica Neue"/>
              </a:rPr>
              <a:t>教室</a:t>
            </a:r>
            <a:endParaRPr lang="ru-RU" sz="2800" dirty="0">
              <a:solidFill>
                <a:srgbClr val="7030A0"/>
              </a:solidFill>
            </a:endParaRPr>
          </a:p>
        </p:txBody>
      </p:sp>
      <p:pic>
        <p:nvPicPr>
          <p:cNvPr id="12" name="Рисунок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5141380" y="478932"/>
            <a:ext cx="2866566" cy="2149924"/>
          </a:xfrm>
          <a:prstGeom prst="rect">
            <a:avLst/>
          </a:prstGeom>
        </p:spPr>
      </p:pic>
    </p:spTree>
    <p:extLst>
      <p:ext uri="{BB962C8B-B14F-4D97-AF65-F5344CB8AC3E}">
        <p14:creationId xmlns:p14="http://schemas.microsoft.com/office/powerpoint/2010/main" val="1316578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16184" y="0"/>
            <a:ext cx="1777621" cy="1356360"/>
          </a:xfrm>
        </p:spPr>
        <p:txBody>
          <a:bodyPr>
            <a:normAutofit/>
          </a:bodyPr>
          <a:lstStyle/>
          <a:p>
            <a:r>
              <a:rPr lang="en-US" sz="4000" i="1" dirty="0">
                <a:solidFill>
                  <a:srgbClr val="0070C0"/>
                </a:solidFill>
              </a:rPr>
              <a:t>People </a:t>
            </a:r>
            <a:endParaRPr lang="ru-RU" sz="4000" i="1" dirty="0">
              <a:solidFill>
                <a:srgbClr val="0070C0"/>
              </a:solidFill>
            </a:endParaRPr>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31949" y="417825"/>
            <a:ext cx="3659195" cy="2744396"/>
          </a:xfr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8578398" y="2944548"/>
            <a:ext cx="2754767" cy="3670726"/>
          </a:xfrm>
          <a:prstGeom prst="rect">
            <a:avLst/>
          </a:prstGeom>
        </p:spPr>
      </p:pic>
      <p:pic>
        <p:nvPicPr>
          <p:cNvPr id="8" name="Рисунок 7"/>
          <p:cNvPicPr>
            <a:picLocks noChangeAspect="1"/>
          </p:cNvPicPr>
          <p:nvPr/>
        </p:nvPicPr>
        <p:blipFill rotWithShape="1">
          <a:blip r:embed="rId4">
            <a:extLst>
              <a:ext uri="{28A0092B-C50C-407E-A947-70E740481C1C}">
                <a14:useLocalDpi xmlns:a14="http://schemas.microsoft.com/office/drawing/2010/main" val="0"/>
              </a:ext>
            </a:extLst>
          </a:blip>
          <a:srcRect l="-2708" t="29508" r="-1" b="30550"/>
          <a:stretch/>
        </p:blipFill>
        <p:spPr>
          <a:xfrm>
            <a:off x="4804012" y="229819"/>
            <a:ext cx="3134478" cy="1218964"/>
          </a:xfrm>
          <a:prstGeom prst="rect">
            <a:avLst/>
          </a:prstGeom>
        </p:spPr>
      </p:pic>
      <p:sp>
        <p:nvSpPr>
          <p:cNvPr id="9" name="Объект 2"/>
          <p:cNvSpPr txBox="1">
            <a:spLocks/>
          </p:cNvSpPr>
          <p:nvPr/>
        </p:nvSpPr>
        <p:spPr>
          <a:xfrm>
            <a:off x="594143" y="1238618"/>
            <a:ext cx="7765574" cy="5199115"/>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0" indent="0" algn="just">
              <a:lnSpc>
                <a:spcPct val="120000"/>
              </a:lnSpc>
              <a:spcBef>
                <a:spcPts val="0"/>
              </a:spcBef>
              <a:buNone/>
            </a:pPr>
            <a:endParaRPr lang="en-US" altLang="ja-JP" sz="2900" dirty="0" smtClean="0">
              <a:solidFill>
                <a:schemeClr val="tx1"/>
              </a:solidFill>
            </a:endParaRPr>
          </a:p>
          <a:p>
            <a:pPr marL="457200" indent="-457200" algn="just">
              <a:lnSpc>
                <a:spcPct val="120000"/>
              </a:lnSpc>
              <a:spcBef>
                <a:spcPts val="0"/>
              </a:spcBef>
            </a:pPr>
            <a:endParaRPr lang="ja-JP" altLang="en-US" sz="2900" dirty="0" smtClean="0">
              <a:solidFill>
                <a:schemeClr val="tx1"/>
              </a:solidFill>
            </a:endParaRPr>
          </a:p>
          <a:p>
            <a:pPr marL="457200" indent="-457200" algn="just">
              <a:lnSpc>
                <a:spcPct val="120000"/>
              </a:lnSpc>
              <a:spcBef>
                <a:spcPts val="0"/>
              </a:spcBef>
            </a:pPr>
            <a:endParaRPr lang="ru-RU" sz="2900" dirty="0" smtClean="0">
              <a:solidFill>
                <a:schemeClr val="tx1"/>
              </a:solidFill>
            </a:endParaRPr>
          </a:p>
          <a:p>
            <a:endParaRPr lang="ru-RU" dirty="0"/>
          </a:p>
        </p:txBody>
      </p:sp>
      <p:sp>
        <p:nvSpPr>
          <p:cNvPr id="10" name="Объект 2"/>
          <p:cNvSpPr txBox="1">
            <a:spLocks/>
          </p:cNvSpPr>
          <p:nvPr/>
        </p:nvSpPr>
        <p:spPr>
          <a:xfrm>
            <a:off x="594142" y="1199794"/>
            <a:ext cx="7171433" cy="5078175"/>
          </a:xfrm>
          <a:prstGeom prst="rect">
            <a:avLst/>
          </a:prstGeom>
        </p:spPr>
        <p:txBody>
          <a:bodyPr vert="horz" lIns="91440" tIns="45720" rIns="91440" bIns="45720" rtlCol="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buNone/>
            </a:pPr>
            <a:r>
              <a:rPr lang="en-US" dirty="0" smtClean="0">
                <a:solidFill>
                  <a:schemeClr val="tx1"/>
                </a:solidFill>
              </a:rPr>
              <a:t>Chinese people are very friendly. And they really like Russians  so it’s quite comfortable to live in China. Of course, I often hear something like (</a:t>
            </a:r>
            <a:r>
              <a:rPr lang="ja-JP" altLang="en-US" dirty="0">
                <a:solidFill>
                  <a:schemeClr val="tx1"/>
                </a:solidFill>
              </a:rPr>
              <a:t>俄罗</a:t>
            </a:r>
            <a:r>
              <a:rPr lang="ja-JP" altLang="en-US" dirty="0" smtClean="0">
                <a:solidFill>
                  <a:schemeClr val="tx1"/>
                </a:solidFill>
              </a:rPr>
              <a:t>斯 </a:t>
            </a:r>
            <a:r>
              <a:rPr lang="en-US" altLang="ja-JP" dirty="0" smtClean="0">
                <a:solidFill>
                  <a:schemeClr val="tx1"/>
                </a:solidFill>
              </a:rPr>
              <a:t>or </a:t>
            </a:r>
            <a:r>
              <a:rPr lang="ja-JP" altLang="en-US" dirty="0">
                <a:solidFill>
                  <a:schemeClr val="tx1"/>
                </a:solidFill>
              </a:rPr>
              <a:t>老</a:t>
            </a:r>
            <a:r>
              <a:rPr lang="ja-JP" altLang="en-US" dirty="0" smtClean="0">
                <a:solidFill>
                  <a:schemeClr val="tx1"/>
                </a:solidFill>
              </a:rPr>
              <a:t>外 </a:t>
            </a:r>
            <a:r>
              <a:rPr lang="en-US" altLang="ja-JP" dirty="0" smtClean="0">
                <a:solidFill>
                  <a:schemeClr val="tx1"/>
                </a:solidFill>
              </a:rPr>
              <a:t>or </a:t>
            </a:r>
            <a:r>
              <a:rPr lang="ja-JP" altLang="en-US" dirty="0">
                <a:solidFill>
                  <a:schemeClr val="tx1"/>
                </a:solidFill>
              </a:rPr>
              <a:t>外国</a:t>
            </a:r>
            <a:r>
              <a:rPr lang="ja-JP" altLang="en-US" dirty="0" smtClean="0">
                <a:solidFill>
                  <a:schemeClr val="tx1"/>
                </a:solidFill>
              </a:rPr>
              <a:t>人</a:t>
            </a:r>
            <a:r>
              <a:rPr lang="en-US" altLang="ja-JP" dirty="0" smtClean="0">
                <a:solidFill>
                  <a:schemeClr val="tx1"/>
                </a:solidFill>
              </a:rPr>
              <a:t>) but I think that it’s because they don’t used to see lots of foreigners.</a:t>
            </a:r>
          </a:p>
          <a:p>
            <a:pPr marL="45720" indent="0">
              <a:buNone/>
            </a:pPr>
            <a:r>
              <a:rPr lang="en-US" altLang="ja-JP" dirty="0" smtClean="0">
                <a:solidFill>
                  <a:schemeClr val="tx1"/>
                </a:solidFill>
              </a:rPr>
              <a:t>And Chinese often invite me for a lunch. As I don’t like Chinese food (I can’t eat rice at all, and fish and onion) they really try to order the dishes that I can eat. For example, on my birthday </a:t>
            </a:r>
            <a:r>
              <a:rPr lang="en-US" altLang="ja-JP" dirty="0" err="1" smtClean="0">
                <a:solidFill>
                  <a:schemeClr val="tx1"/>
                </a:solidFill>
              </a:rPr>
              <a:t>Ghalip</a:t>
            </a:r>
            <a:r>
              <a:rPr lang="en-US" altLang="ja-JP" dirty="0" smtClean="0">
                <a:solidFill>
                  <a:schemeClr val="tx1"/>
                </a:solidFill>
              </a:rPr>
              <a:t> with other 10 people from his office invited me in Chinese restaurant. Yesterday the one boy invited me </a:t>
            </a:r>
            <a:r>
              <a:rPr lang="en-US" altLang="ja-JP" dirty="0">
                <a:solidFill>
                  <a:schemeClr val="tx1"/>
                </a:solidFill>
              </a:rPr>
              <a:t>in </a:t>
            </a:r>
            <a:r>
              <a:rPr lang="en-US" altLang="ja-JP" dirty="0" smtClean="0">
                <a:solidFill>
                  <a:schemeClr val="tx1"/>
                </a:solidFill>
              </a:rPr>
              <a:t>the</a:t>
            </a:r>
            <a:r>
              <a:rPr lang="ru-RU" altLang="ja-JP" dirty="0" smtClean="0">
                <a:solidFill>
                  <a:schemeClr val="tx1"/>
                </a:solidFill>
              </a:rPr>
              <a:t> </a:t>
            </a:r>
            <a:r>
              <a:rPr lang="en-US" altLang="ja-JP" dirty="0" smtClean="0">
                <a:solidFill>
                  <a:schemeClr val="tx1"/>
                </a:solidFill>
              </a:rPr>
              <a:t>European restaurant  and I was so happy as I have an opportunity to eat pizza and ice cream, and drink a cup of coffee and use knife and fork!!! (</a:t>
            </a:r>
            <a:r>
              <a:rPr lang="zh-CN" altLang="en-US" dirty="0">
                <a:solidFill>
                  <a:schemeClr val="tx1"/>
                </a:solidFill>
              </a:rPr>
              <a:t>我不喜欢用筷子吃</a:t>
            </a:r>
            <a:r>
              <a:rPr lang="zh-CN" altLang="en-US" dirty="0" smtClean="0">
                <a:solidFill>
                  <a:schemeClr val="tx1"/>
                </a:solidFill>
              </a:rPr>
              <a:t>饭</a:t>
            </a:r>
            <a:r>
              <a:rPr lang="ru-RU" altLang="zh-CN" dirty="0" smtClean="0">
                <a:solidFill>
                  <a:schemeClr val="tx1"/>
                </a:solidFill>
              </a:rPr>
              <a:t>).</a:t>
            </a:r>
            <a:r>
              <a:rPr lang="en-US" altLang="ja-JP" dirty="0" smtClean="0">
                <a:solidFill>
                  <a:schemeClr val="tx1"/>
                </a:solidFill>
              </a:rPr>
              <a:t>  </a:t>
            </a:r>
            <a:r>
              <a:rPr lang="en-US" altLang="ja-JP" dirty="0">
                <a:solidFill>
                  <a:schemeClr val="tx1"/>
                </a:solidFill>
              </a:rPr>
              <a:t>H</a:t>
            </a:r>
            <a:r>
              <a:rPr lang="en-US" altLang="ja-JP" dirty="0" smtClean="0">
                <a:solidFill>
                  <a:schemeClr val="tx1"/>
                </a:solidFill>
              </a:rPr>
              <a:t>e works as a manager of personnel for ABC (Agricultural bank of China) so maybe he somehow can help me with my future work. </a:t>
            </a:r>
          </a:p>
          <a:p>
            <a:pPr marL="45720" indent="0">
              <a:buNone/>
            </a:pPr>
            <a:endParaRPr lang="ru-RU" dirty="0">
              <a:solidFill>
                <a:schemeClr val="tx1"/>
              </a:solidFill>
            </a:endParaRPr>
          </a:p>
        </p:txBody>
      </p:sp>
    </p:spTree>
    <p:extLst>
      <p:ext uri="{BB962C8B-B14F-4D97-AF65-F5344CB8AC3E}">
        <p14:creationId xmlns:p14="http://schemas.microsoft.com/office/powerpoint/2010/main" val="10293776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83039" y="0"/>
            <a:ext cx="4780128" cy="1356360"/>
          </a:xfrm>
        </p:spPr>
        <p:txBody>
          <a:bodyPr>
            <a:normAutofit/>
          </a:bodyPr>
          <a:lstStyle/>
          <a:p>
            <a:r>
              <a:rPr lang="en-US" sz="4000" i="1" dirty="0">
                <a:solidFill>
                  <a:srgbClr val="0070C0"/>
                </a:solidFill>
              </a:rPr>
              <a:t>Plan </a:t>
            </a:r>
            <a:r>
              <a:rPr lang="en-US" sz="4000" i="1" dirty="0" smtClean="0">
                <a:solidFill>
                  <a:srgbClr val="0070C0"/>
                </a:solidFill>
              </a:rPr>
              <a:t>of the </a:t>
            </a:r>
            <a:r>
              <a:rPr lang="en-US" sz="4000" i="1" dirty="0">
                <a:solidFill>
                  <a:srgbClr val="0070C0"/>
                </a:solidFill>
              </a:rPr>
              <a:t>University</a:t>
            </a:r>
            <a:endParaRPr lang="ru-RU" sz="4000" i="1" dirty="0">
              <a:solidFill>
                <a:srgbClr val="0070C0"/>
              </a:solidFill>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164" y="1013539"/>
            <a:ext cx="7073870" cy="5283569"/>
          </a:xfrm>
          <a:prstGeom prst="rect">
            <a:avLst/>
          </a:prstGeom>
        </p:spPr>
      </p:pic>
      <p:sp>
        <p:nvSpPr>
          <p:cNvPr id="6" name="Объект 5"/>
          <p:cNvSpPr>
            <a:spLocks noGrp="1"/>
          </p:cNvSpPr>
          <p:nvPr>
            <p:ph idx="1"/>
          </p:nvPr>
        </p:nvSpPr>
        <p:spPr>
          <a:xfrm>
            <a:off x="6127844" y="1214650"/>
            <a:ext cx="4888027" cy="4881349"/>
          </a:xfrm>
        </p:spPr>
        <p:txBody>
          <a:bodyPr/>
          <a:lstStyle/>
          <a:p>
            <a:pPr marL="45720" indent="0">
              <a:buNone/>
            </a:pPr>
            <a:endParaRPr lang="ja-JP" altLang="en-US" sz="2400" b="1" dirty="0">
              <a:solidFill>
                <a:srgbClr val="FF0000"/>
              </a:solidFill>
            </a:endParaRPr>
          </a:p>
          <a:p>
            <a:pPr marL="45720" indent="0">
              <a:buNone/>
            </a:pPr>
            <a:endParaRPr lang="ja-JP" altLang="en-US" sz="2400" dirty="0">
              <a:solidFill>
                <a:srgbClr val="FF0000"/>
              </a:solidFill>
            </a:endParaRPr>
          </a:p>
          <a:p>
            <a:pPr marL="45720" indent="0">
              <a:buNone/>
            </a:pPr>
            <a:r>
              <a:rPr lang="ja-JP" altLang="en-US" sz="2400" dirty="0">
                <a:solidFill>
                  <a:srgbClr val="FF0000"/>
                </a:solidFill>
              </a:rPr>
              <a:t> </a:t>
            </a:r>
            <a:endParaRPr lang="ru-RU" dirty="0"/>
          </a:p>
        </p:txBody>
      </p:sp>
      <p:sp>
        <p:nvSpPr>
          <p:cNvPr id="8" name="Прямоугольник 7"/>
          <p:cNvSpPr/>
          <p:nvPr/>
        </p:nvSpPr>
        <p:spPr>
          <a:xfrm>
            <a:off x="7554034" y="1214650"/>
            <a:ext cx="4501485" cy="5878532"/>
          </a:xfrm>
          <a:prstGeom prst="rect">
            <a:avLst/>
          </a:prstGeom>
        </p:spPr>
        <p:txBody>
          <a:bodyPr wrap="square">
            <a:spAutoFit/>
          </a:bodyPr>
          <a:lstStyle/>
          <a:p>
            <a:pPr marL="331470" indent="-285750">
              <a:buFont typeface="Wingdings" panose="05000000000000000000" pitchFamily="2" charset="2"/>
              <a:buChar char="§"/>
            </a:pPr>
            <a:r>
              <a:rPr lang="ja-JP" altLang="en-US" sz="2000" dirty="0"/>
              <a:t>乌鲁木齐职业大学大学 </a:t>
            </a:r>
            <a:r>
              <a:rPr lang="en-US" sz="2000" dirty="0" smtClean="0"/>
              <a:t>wūlǔmùqízhíyèdàxué  </a:t>
            </a:r>
            <a:r>
              <a:rPr lang="en-US" sz="2000" dirty="0"/>
              <a:t>- Urumqi professional </a:t>
            </a:r>
            <a:r>
              <a:rPr lang="en-US" sz="2000" dirty="0"/>
              <a:t>university</a:t>
            </a:r>
            <a:endParaRPr lang="ru-RU" sz="2000" dirty="0"/>
          </a:p>
          <a:p>
            <a:pPr marL="331470" indent="-285750">
              <a:buFont typeface="Wingdings" panose="05000000000000000000" pitchFamily="2" charset="2"/>
              <a:buChar char="§"/>
            </a:pPr>
            <a:r>
              <a:rPr lang="zh-CN" altLang="en-US" sz="2000" dirty="0"/>
              <a:t>考点平面示意</a:t>
            </a:r>
            <a:r>
              <a:rPr lang="zh-CN" altLang="en-US" sz="2000" dirty="0" smtClean="0"/>
              <a:t>图</a:t>
            </a:r>
            <a:r>
              <a:rPr lang="ru-RU" altLang="zh-CN" sz="2000" dirty="0" smtClean="0"/>
              <a:t> </a:t>
            </a:r>
            <a:r>
              <a:rPr lang="en-US" sz="2000" dirty="0"/>
              <a:t> </a:t>
            </a:r>
            <a:r>
              <a:rPr lang="en-US" sz="2000" dirty="0" err="1" smtClean="0"/>
              <a:t>kǎodiǎnpíngmiàn</a:t>
            </a:r>
            <a:r>
              <a:rPr lang="en-US" sz="2000" dirty="0"/>
              <a:t> </a:t>
            </a:r>
            <a:r>
              <a:rPr lang="en-US" sz="2000" dirty="0" smtClean="0"/>
              <a:t>shìyìtú</a:t>
            </a:r>
            <a:r>
              <a:rPr lang="ru-RU" sz="2000" dirty="0" smtClean="0"/>
              <a:t> -  </a:t>
            </a:r>
            <a:r>
              <a:rPr lang="en-US" sz="2000" dirty="0"/>
              <a:t>Schematic map of the </a:t>
            </a:r>
            <a:r>
              <a:rPr lang="en-US" sz="2000" dirty="0" smtClean="0"/>
              <a:t>university</a:t>
            </a:r>
          </a:p>
          <a:p>
            <a:pPr marL="331470" indent="-285750">
              <a:buFont typeface="Wingdings" panose="05000000000000000000" pitchFamily="2" charset="2"/>
              <a:buChar char="§"/>
            </a:pPr>
            <a:r>
              <a:rPr lang="ja-JP" altLang="en-US" sz="2000" dirty="0"/>
              <a:t>男生公寓</a:t>
            </a:r>
            <a:r>
              <a:rPr lang="ja-JP" altLang="en-US" sz="2000" dirty="0" smtClean="0"/>
              <a:t>楼 </a:t>
            </a:r>
            <a:r>
              <a:rPr lang="en-US" sz="2000" dirty="0" smtClean="0"/>
              <a:t>nánshēnggōngyùlóu</a:t>
            </a:r>
            <a:r>
              <a:rPr lang="en-US" sz="2000" dirty="0"/>
              <a:t> </a:t>
            </a:r>
            <a:r>
              <a:rPr lang="en-US" sz="2000" dirty="0" smtClean="0"/>
              <a:t>– boy’s dormitory</a:t>
            </a:r>
            <a:endParaRPr lang="ru-RU" sz="2000" dirty="0" smtClean="0"/>
          </a:p>
          <a:p>
            <a:pPr marL="331470" indent="-285750">
              <a:buFont typeface="Wingdings" panose="05000000000000000000" pitchFamily="2" charset="2"/>
              <a:buChar char="§"/>
            </a:pPr>
            <a:r>
              <a:rPr lang="ja-JP" altLang="en-US" sz="2000" dirty="0" smtClean="0"/>
              <a:t>女</a:t>
            </a:r>
            <a:r>
              <a:rPr lang="ja-JP" altLang="en-US" sz="2000" dirty="0"/>
              <a:t>生公寓</a:t>
            </a:r>
            <a:r>
              <a:rPr lang="ja-JP" altLang="en-US" sz="2000" dirty="0" smtClean="0"/>
              <a:t>楼 </a:t>
            </a:r>
            <a:r>
              <a:rPr lang="en-US" sz="2000" dirty="0" err="1" smtClean="0"/>
              <a:t>n</a:t>
            </a:r>
            <a:r>
              <a:rPr lang="en-US" sz="2000" dirty="0" err="1"/>
              <a:t>ǔ</a:t>
            </a:r>
            <a:r>
              <a:rPr lang="en-US" sz="2000" dirty="0" err="1" smtClean="0"/>
              <a:t>shēnggōngyùlóu</a:t>
            </a:r>
            <a:r>
              <a:rPr lang="en-US" sz="2000" dirty="0" smtClean="0"/>
              <a:t> </a:t>
            </a:r>
            <a:r>
              <a:rPr lang="en-US" sz="2000" dirty="0"/>
              <a:t>– </a:t>
            </a:r>
            <a:r>
              <a:rPr lang="en-US" sz="2000" dirty="0" smtClean="0"/>
              <a:t>girl’s </a:t>
            </a:r>
            <a:r>
              <a:rPr lang="en-US" sz="2000" dirty="0"/>
              <a:t>dormitory</a:t>
            </a:r>
            <a:endParaRPr lang="ru-RU" sz="2000" dirty="0"/>
          </a:p>
          <a:p>
            <a:pPr marL="331470" indent="-285750">
              <a:buFont typeface="Wingdings" panose="05000000000000000000" pitchFamily="2" charset="2"/>
              <a:buChar char="§"/>
            </a:pPr>
            <a:r>
              <a:rPr lang="ja-JP" altLang="en-US" sz="2000" dirty="0"/>
              <a:t>篮球</a:t>
            </a:r>
            <a:r>
              <a:rPr lang="ja-JP" altLang="en-US" sz="2000" dirty="0" smtClean="0"/>
              <a:t>场 </a:t>
            </a:r>
            <a:r>
              <a:rPr lang="en-US" sz="2000" dirty="0" err="1" smtClean="0"/>
              <a:t>lánqiúchǎng</a:t>
            </a:r>
            <a:r>
              <a:rPr lang="en-US" sz="2000" dirty="0"/>
              <a:t> - basketball </a:t>
            </a:r>
            <a:r>
              <a:rPr lang="en-US" sz="2000" dirty="0" smtClean="0"/>
              <a:t>court</a:t>
            </a:r>
            <a:endParaRPr lang="ru-RU" sz="2000" dirty="0" smtClean="0"/>
          </a:p>
          <a:p>
            <a:pPr marL="331470" indent="-285750">
              <a:buFont typeface="Wingdings" panose="05000000000000000000" pitchFamily="2" charset="2"/>
              <a:buChar char="§"/>
            </a:pPr>
            <a:r>
              <a:rPr lang="ja-JP" altLang="en-US" sz="2000" dirty="0"/>
              <a:t>一号教学</a:t>
            </a:r>
            <a:r>
              <a:rPr lang="ja-JP" altLang="en-US" sz="2000" dirty="0" smtClean="0"/>
              <a:t>楼</a:t>
            </a:r>
            <a:r>
              <a:rPr lang="ru-RU" altLang="ja-JP" sz="2000" dirty="0" smtClean="0"/>
              <a:t> </a:t>
            </a:r>
            <a:r>
              <a:rPr lang="en-US" sz="2000" dirty="0" err="1" smtClean="0"/>
              <a:t>yī</a:t>
            </a:r>
            <a:r>
              <a:rPr lang="en-US" sz="2000" dirty="0" smtClean="0"/>
              <a:t> </a:t>
            </a:r>
            <a:r>
              <a:rPr lang="en-US" sz="2000" dirty="0" err="1" smtClean="0"/>
              <a:t>hàojiàoxuélóu</a:t>
            </a:r>
            <a:r>
              <a:rPr lang="ru-RU" sz="2000" dirty="0" smtClean="0"/>
              <a:t> – </a:t>
            </a:r>
            <a:r>
              <a:rPr lang="en-US" sz="2000" dirty="0" smtClean="0"/>
              <a:t>the first building of University (</a:t>
            </a:r>
            <a:r>
              <a:rPr lang="ja-JP" altLang="en-US" sz="2000" dirty="0" smtClean="0"/>
              <a:t>二</a:t>
            </a:r>
            <a:r>
              <a:rPr lang="en-US" altLang="ja-JP" sz="2000" dirty="0"/>
              <a:t>/</a:t>
            </a:r>
            <a:r>
              <a:rPr lang="ja-JP" altLang="en-US" sz="2000" dirty="0" smtClean="0"/>
              <a:t>三 </a:t>
            </a:r>
            <a:r>
              <a:rPr lang="en-US" altLang="ja-JP" sz="2000" dirty="0" smtClean="0"/>
              <a:t>the second/ the third)</a:t>
            </a:r>
          </a:p>
          <a:p>
            <a:pPr marL="331470" indent="-285750">
              <a:buFont typeface="Wingdings" panose="05000000000000000000" pitchFamily="2" charset="2"/>
              <a:buChar char="§"/>
            </a:pPr>
            <a:endParaRPr lang="en-US" altLang="ja-JP" sz="2000" dirty="0" smtClean="0"/>
          </a:p>
          <a:p>
            <a:pPr marL="331470" indent="-285750">
              <a:buFont typeface="Wingdings" panose="05000000000000000000" pitchFamily="2" charset="2"/>
              <a:buChar char="§"/>
            </a:pPr>
            <a:endParaRPr lang="ja-JP" altLang="en-US" sz="2000" dirty="0"/>
          </a:p>
          <a:p>
            <a:pPr marL="331470" indent="-285750">
              <a:buFont typeface="Wingdings" panose="05000000000000000000" pitchFamily="2" charset="2"/>
              <a:buChar char="§"/>
            </a:pPr>
            <a:endParaRPr lang="ru-RU" sz="2000" dirty="0"/>
          </a:p>
          <a:p>
            <a:pPr marL="45720" indent="0">
              <a:buNone/>
            </a:pPr>
            <a:endParaRPr lang="en-US" dirty="0">
              <a:solidFill>
                <a:srgbClr val="FF0000"/>
              </a:solidFill>
            </a:endParaRPr>
          </a:p>
          <a:p>
            <a:pPr marL="45720" indent="0">
              <a:buNone/>
            </a:pPr>
            <a:r>
              <a:rPr lang="ja-JP" altLang="en-US" dirty="0">
                <a:solidFill>
                  <a:srgbClr val="FF0000"/>
                </a:solidFill>
              </a:rPr>
              <a:t>   </a:t>
            </a:r>
          </a:p>
        </p:txBody>
      </p:sp>
      <p:sp>
        <p:nvSpPr>
          <p:cNvPr id="10" name="Прямоугольник 9"/>
          <p:cNvSpPr/>
          <p:nvPr/>
        </p:nvSpPr>
        <p:spPr>
          <a:xfrm>
            <a:off x="5542002" y="3244334"/>
            <a:ext cx="1107996" cy="369332"/>
          </a:xfrm>
          <a:prstGeom prst="rect">
            <a:avLst/>
          </a:prstGeom>
        </p:spPr>
        <p:txBody>
          <a:bodyPr wrap="none">
            <a:spAutoFit/>
          </a:bodyPr>
          <a:lstStyle/>
          <a:p>
            <a:r>
              <a:rPr lang="en-US" dirty="0"/>
              <a:t>	</a:t>
            </a:r>
            <a:endParaRPr lang="ru-RU" dirty="0"/>
          </a:p>
        </p:txBody>
      </p:sp>
    </p:spTree>
    <p:extLst>
      <p:ext uri="{BB962C8B-B14F-4D97-AF65-F5344CB8AC3E}">
        <p14:creationId xmlns:p14="http://schemas.microsoft.com/office/powerpoint/2010/main" val="324082202"/>
      </p:ext>
    </p:extLst>
  </p:cSld>
  <p:clrMapOvr>
    <a:masterClrMapping/>
  </p:clrMapOvr>
</p:sld>
</file>

<file path=ppt/theme/theme1.xml><?xml version="1.0" encoding="utf-8"?>
<a:theme xmlns:a="http://schemas.openxmlformats.org/drawingml/2006/main" name="Базис">
  <a:themeElements>
    <a:clrScheme name="Базис">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Базис">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Базис">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TM03457444[[fn=Основа]]</Template>
  <TotalTime>645</TotalTime>
  <Words>842</Words>
  <Application>Microsoft Office PowerPoint</Application>
  <PresentationFormat>Широкоэкранный</PresentationFormat>
  <Paragraphs>44</Paragraphs>
  <Slides>6</Slides>
  <Notes>1</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6</vt:i4>
      </vt:variant>
    </vt:vector>
  </HeadingPairs>
  <TitlesOfParts>
    <vt:vector size="14" baseType="lpstr">
      <vt:lpstr>MS Gothic</vt:lpstr>
      <vt:lpstr>SimSun</vt:lpstr>
      <vt:lpstr>Arial</vt:lpstr>
      <vt:lpstr>Calibri</vt:lpstr>
      <vt:lpstr>Corbel</vt:lpstr>
      <vt:lpstr>Helvetica Neue</vt:lpstr>
      <vt:lpstr>Wingdings</vt:lpstr>
      <vt:lpstr>Базис</vt:lpstr>
      <vt:lpstr>Chinese life </vt:lpstr>
      <vt:lpstr>First impression </vt:lpstr>
      <vt:lpstr>Who doesn’t learn Chinese that doesn’t eat </vt:lpstr>
      <vt:lpstr> Study</vt:lpstr>
      <vt:lpstr>People </vt:lpstr>
      <vt:lpstr>Plan of the University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Acer</dc:creator>
  <cp:lastModifiedBy>Acer</cp:lastModifiedBy>
  <cp:revision>27</cp:revision>
  <dcterms:created xsi:type="dcterms:W3CDTF">2017-03-04T15:08:34Z</dcterms:created>
  <dcterms:modified xsi:type="dcterms:W3CDTF">2017-03-10T18:15:23Z</dcterms:modified>
</cp:coreProperties>
</file>